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27" roundtripDataSignature="AMtx7mjV/nji+3ufTU4gx98NKHeriRR+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e70e7fc59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" name="Google Shape;149;g1e70e7fc596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e70e7fc59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-US"/>
              <a:t>If the compression is directed from down to up then the market will breakout toward above. </a:t>
            </a:r>
            <a:endParaRPr sz="200"/>
          </a:p>
        </p:txBody>
      </p:sp>
      <p:sp>
        <p:nvSpPr>
          <p:cNvPr id="155" name="Google Shape;155;g1e70e7fc596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e70e7fc59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" name="Google Shape;162;g1e70e7fc596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e70e7fc59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" name="Google Shape;168;g1e70e7fc596_0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e70e7fc59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g1e70e7fc596_0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e70e7fc596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" name="Google Shape;181;g1e70e7fc596_0_1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e70e7fc596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g1e70e7fc596_0_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70e7fc596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g1e70e7fc596_0_1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e70e7fc596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" name="Google Shape;204;g1e70e7fc596_0_1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e70e7fc596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2" name="Google Shape;212;g1e70e7fc596_0_1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79766c6973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92" name="Google Shape;92;g279766c6973_1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e70e7fc596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0" name="Google Shape;220;g1e70e7fc596_0_1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e70e7fc596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g1e70e7fc596_0_1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7a469f5a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-US"/>
              <a:t>An imaginary straight line.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-US"/>
              <a:t>Connects two or more price points and extends into future.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-US"/>
              <a:t>Support and Resistance.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Note:</a:t>
            </a:r>
            <a:endParaRPr b="1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The more points used to draw the trend line, the more valid it will be. </a:t>
            </a:r>
            <a:endParaRPr sz="100"/>
          </a:p>
        </p:txBody>
      </p:sp>
      <p:sp>
        <p:nvSpPr>
          <p:cNvPr id="99" name="Google Shape;99;g27a469f5a73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" name="Google Shape;10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79766c6973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" name="Google Shape;113;g279766c6973_1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7a469f5a73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g27a469f5a73_0_4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e70e7fc59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g1e70e7fc596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e70e7fc596_0_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e70e7fc59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1e70e7fc596_0_4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79766c6973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US" sz="1500"/>
              <a:t>The market can break out either way if a symmetrical triangle is formed. </a:t>
            </a:r>
            <a:endParaRPr sz="1400"/>
          </a:p>
        </p:txBody>
      </p:sp>
      <p:sp>
        <p:nvSpPr>
          <p:cNvPr id="142" name="Google Shape;142;g279766c6973_1_1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ctrTitle"/>
          </p:nvPr>
        </p:nvSpPr>
        <p:spPr>
          <a:xfrm>
            <a:off x="914400" y="2130426"/>
            <a:ext cx="103632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1" type="body"/>
          </p:nvPr>
        </p:nvSpPr>
        <p:spPr>
          <a:xfrm rot="5400000">
            <a:off x="3832951" y="-1623150"/>
            <a:ext cx="4526100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 rot="5400000">
            <a:off x="7285051" y="1828790"/>
            <a:ext cx="58515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 rot="5400000">
            <a:off x="1697001" y="-812861"/>
            <a:ext cx="5851500" cy="80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4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609600" y="1600201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963084" y="4406901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963084" y="2906713"/>
            <a:ext cx="103632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609600" y="1600201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6197600" y="1600201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7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609600" y="1535113"/>
            <a:ext cx="53868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8"/>
          <p:cNvSpPr txBox="1"/>
          <p:nvPr>
            <p:ph idx="2" type="body"/>
          </p:nvPr>
        </p:nvSpPr>
        <p:spPr>
          <a:xfrm>
            <a:off x="609600" y="2174875"/>
            <a:ext cx="53868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8"/>
          <p:cNvSpPr txBox="1"/>
          <p:nvPr>
            <p:ph idx="3" type="body"/>
          </p:nvPr>
        </p:nvSpPr>
        <p:spPr>
          <a:xfrm>
            <a:off x="6193368" y="1535113"/>
            <a:ext cx="5388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8"/>
          <p:cNvSpPr txBox="1"/>
          <p:nvPr>
            <p:ph idx="4" type="body"/>
          </p:nvPr>
        </p:nvSpPr>
        <p:spPr>
          <a:xfrm>
            <a:off x="6193368" y="2174875"/>
            <a:ext cx="5388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8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type="title"/>
          </p:nvPr>
        </p:nvSpPr>
        <p:spPr>
          <a:xfrm>
            <a:off x="609601" y="273050"/>
            <a:ext cx="40110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4766733" y="273051"/>
            <a:ext cx="6815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1"/>
          <p:cNvSpPr txBox="1"/>
          <p:nvPr>
            <p:ph idx="2" type="body"/>
          </p:nvPr>
        </p:nvSpPr>
        <p:spPr>
          <a:xfrm>
            <a:off x="609601" y="1435101"/>
            <a:ext cx="40110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11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type="title"/>
          </p:nvPr>
        </p:nvSpPr>
        <p:spPr>
          <a:xfrm>
            <a:off x="2389717" y="4800600"/>
            <a:ext cx="73152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2"/>
          <p:cNvSpPr txBox="1"/>
          <p:nvPr>
            <p:ph idx="1" type="body"/>
          </p:nvPr>
        </p:nvSpPr>
        <p:spPr>
          <a:xfrm>
            <a:off x="2389717" y="5367338"/>
            <a:ext cx="73152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2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 amt="44000"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"/>
          <p:cNvSpPr txBox="1"/>
          <p:nvPr>
            <p:ph idx="1" type="body"/>
          </p:nvPr>
        </p:nvSpPr>
        <p:spPr>
          <a:xfrm>
            <a:off x="609600" y="1600201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/>
          <p:nvPr>
            <p:ph type="ctrTitle"/>
          </p:nvPr>
        </p:nvSpPr>
        <p:spPr>
          <a:xfrm>
            <a:off x="1373800" y="1326300"/>
            <a:ext cx="5591700" cy="34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b="1" lang="en-US" sz="9700"/>
              <a:t>TREND PATTERNS</a:t>
            </a:r>
            <a:endParaRPr b="1" sz="7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e70e7fc596_0_8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Symmetrical Triangle</a:t>
            </a:r>
            <a:endParaRPr sz="36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52" name="Google Shape;152;g1e70e7fc596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088" y="1198975"/>
            <a:ext cx="11729826" cy="544117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e70e7fc596_0_30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Triangle Patterns</a:t>
            </a:r>
            <a:endParaRPr sz="36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58" name="Google Shape;158;g1e70e7fc596_0_30"/>
          <p:cNvSpPr txBox="1"/>
          <p:nvPr/>
        </p:nvSpPr>
        <p:spPr>
          <a:xfrm>
            <a:off x="329250" y="1408850"/>
            <a:ext cx="58620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Ascending </a:t>
            </a: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Triangle:</a:t>
            </a: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●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Breakout: Towards Above. 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●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Remember that after breakout,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➔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Movement of market is FAST 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➔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Stop loss is necessary.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g1e70e7fc596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1250" y="1964150"/>
            <a:ext cx="5666500" cy="3403492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e70e7fc596_0_36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Ascending </a:t>
            </a: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Triangle</a:t>
            </a:r>
            <a:endParaRPr sz="36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65" name="Google Shape;165;g1e70e7fc596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663" y="1209100"/>
            <a:ext cx="11594675" cy="529565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e70e7fc596_0_58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Triangle Patterns</a:t>
            </a:r>
            <a:endParaRPr sz="36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71" name="Google Shape;171;g1e70e7fc596_0_58"/>
          <p:cNvSpPr txBox="1"/>
          <p:nvPr/>
        </p:nvSpPr>
        <p:spPr>
          <a:xfrm>
            <a:off x="358700" y="1428000"/>
            <a:ext cx="5862000" cy="2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Des</a:t>
            </a: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cending Triangle:</a:t>
            </a: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  Breakout: A Down Trend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g1e70e7fc596_0_58"/>
          <p:cNvPicPr preferRelativeResize="0"/>
          <p:nvPr/>
        </p:nvPicPr>
        <p:blipFill rotWithShape="1">
          <a:blip r:embed="rId3">
            <a:alphaModFix/>
          </a:blip>
          <a:srcRect b="0" l="0" r="2305" t="0"/>
          <a:stretch/>
        </p:blipFill>
        <p:spPr>
          <a:xfrm>
            <a:off x="3328163" y="3062875"/>
            <a:ext cx="5535675" cy="33187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e70e7fc596_0_64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De</a:t>
            </a: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scending Triangle</a:t>
            </a:r>
            <a:endParaRPr sz="36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78" name="Google Shape;178;g1e70e7fc596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38" y="1296075"/>
            <a:ext cx="11793325" cy="538637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e70e7fc596_0_131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Descending Triangle</a:t>
            </a:r>
            <a:endParaRPr sz="36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84" name="Google Shape;184;g1e70e7fc596_0_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700" y="1169825"/>
            <a:ext cx="11668199" cy="529182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5" name="Google Shape;185;g1e70e7fc596_0_131"/>
          <p:cNvSpPr txBox="1"/>
          <p:nvPr/>
        </p:nvSpPr>
        <p:spPr>
          <a:xfrm>
            <a:off x="4432700" y="1330400"/>
            <a:ext cx="7020000" cy="9459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A famous descending triangle was made by BTC in 2018. 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Which broke out downwards. 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e70e7fc596_0_146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Precautions</a:t>
            </a:r>
            <a:endParaRPr sz="36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91" name="Google Shape;191;g1e70e7fc596_0_146"/>
          <p:cNvSpPr txBox="1"/>
          <p:nvPr/>
        </p:nvSpPr>
        <p:spPr>
          <a:xfrm>
            <a:off x="812350" y="1315675"/>
            <a:ext cx="6254700" cy="44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Font typeface="Calibri"/>
              <a:buChar char="●"/>
            </a:pPr>
            <a:r>
              <a:rPr lang="en-US" sz="3300">
                <a:latin typeface="Calibri"/>
                <a:ea typeface="Calibri"/>
                <a:cs typeface="Calibri"/>
                <a:sym typeface="Calibri"/>
              </a:rPr>
              <a:t>Wait for Confirmations to avoid Fake Breakouts.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Font typeface="Calibri"/>
              <a:buChar char="●"/>
            </a:pPr>
            <a:r>
              <a:rPr lang="en-US" sz="3300">
                <a:latin typeface="Calibri"/>
                <a:ea typeface="Calibri"/>
                <a:cs typeface="Calibri"/>
                <a:sym typeface="Calibri"/>
              </a:rPr>
              <a:t>Put Strict Stop Loss.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Font typeface="Calibri"/>
              <a:buChar char="●"/>
            </a:pPr>
            <a:r>
              <a:rPr lang="en-US" sz="3300">
                <a:latin typeface="Calibri"/>
                <a:ea typeface="Calibri"/>
                <a:cs typeface="Calibri"/>
                <a:sym typeface="Calibri"/>
              </a:rPr>
              <a:t>Look out for Breakout Force and Volume.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g1e70e7fc596_0_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5675" y="1066800"/>
            <a:ext cx="3966423" cy="56388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e70e7fc596_0_157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Continuation Patterns</a:t>
            </a:r>
            <a:endParaRPr sz="36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grpSp>
        <p:nvGrpSpPr>
          <p:cNvPr id="198" name="Google Shape;198;g1e70e7fc596_0_157"/>
          <p:cNvGrpSpPr/>
          <p:nvPr/>
        </p:nvGrpSpPr>
        <p:grpSpPr>
          <a:xfrm>
            <a:off x="738800" y="1286225"/>
            <a:ext cx="9940300" cy="5184225"/>
            <a:chOff x="738800" y="1286225"/>
            <a:chExt cx="9940300" cy="5184225"/>
          </a:xfrm>
        </p:grpSpPr>
        <p:sp>
          <p:nvSpPr>
            <p:cNvPr id="199" name="Google Shape;199;g1e70e7fc596_0_157"/>
            <p:cNvSpPr txBox="1"/>
            <p:nvPr/>
          </p:nvSpPr>
          <p:spPr>
            <a:xfrm>
              <a:off x="738800" y="1286225"/>
              <a:ext cx="84768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600">
                  <a:latin typeface="Calibri"/>
                  <a:ea typeface="Calibri"/>
                  <a:cs typeface="Calibri"/>
                  <a:sym typeface="Calibri"/>
                </a:rPr>
                <a:t>  Flag Pole Patterns:</a:t>
              </a:r>
              <a:endParaRPr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0" name="Google Shape;200;g1e70e7fc596_0_157"/>
            <p:cNvPicPr preferRelativeResize="0"/>
            <p:nvPr/>
          </p:nvPicPr>
          <p:blipFill rotWithShape="1">
            <a:blip r:embed="rId3">
              <a:alphaModFix/>
            </a:blip>
            <a:srcRect b="9584" l="0" r="0" t="0"/>
            <a:stretch/>
          </p:blipFill>
          <p:spPr>
            <a:xfrm>
              <a:off x="1512900" y="2161500"/>
              <a:ext cx="9166200" cy="4308950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pic>
        <p:nvPicPr>
          <p:cNvPr id="201" name="Google Shape;201;g1e70e7fc596_0_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7700" y="1421425"/>
            <a:ext cx="9793800" cy="5184225"/>
          </a:xfrm>
          <a:prstGeom prst="rect">
            <a:avLst/>
          </a:prstGeom>
          <a:noFill/>
          <a:ln cap="flat" cmpd="sng" w="28575">
            <a:solidFill>
              <a:srgbClr val="11111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e70e7fc596_0_162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Continuation Patterns</a:t>
            </a:r>
            <a:endParaRPr sz="36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grpSp>
        <p:nvGrpSpPr>
          <p:cNvPr id="207" name="Google Shape;207;g1e70e7fc596_0_162"/>
          <p:cNvGrpSpPr/>
          <p:nvPr/>
        </p:nvGrpSpPr>
        <p:grpSpPr>
          <a:xfrm>
            <a:off x="219125" y="1087425"/>
            <a:ext cx="11753750" cy="5440600"/>
            <a:chOff x="219125" y="1087425"/>
            <a:chExt cx="11753750" cy="5440600"/>
          </a:xfrm>
        </p:grpSpPr>
        <p:pic>
          <p:nvPicPr>
            <p:cNvPr id="208" name="Google Shape;208;g1e70e7fc596_0_162"/>
            <p:cNvPicPr preferRelativeResize="0"/>
            <p:nvPr/>
          </p:nvPicPr>
          <p:blipFill rotWithShape="1">
            <a:blip r:embed="rId3">
              <a:alphaModFix/>
            </a:blip>
            <a:srcRect b="3185" l="0" r="0" t="0"/>
            <a:stretch/>
          </p:blipFill>
          <p:spPr>
            <a:xfrm>
              <a:off x="219125" y="1349025"/>
              <a:ext cx="11753750" cy="5179000"/>
            </a:xfrm>
            <a:prstGeom prst="rect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09" name="Google Shape;209;g1e70e7fc596_0_162"/>
            <p:cNvSpPr txBox="1"/>
            <p:nvPr/>
          </p:nvSpPr>
          <p:spPr>
            <a:xfrm>
              <a:off x="4318600" y="1087425"/>
              <a:ext cx="3027900" cy="5541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latin typeface="Calibri"/>
                  <a:ea typeface="Calibri"/>
                  <a:cs typeface="Calibri"/>
                  <a:sym typeface="Calibri"/>
                </a:rPr>
                <a:t>Bullish Flag Pattern</a:t>
              </a:r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e70e7fc596_0_171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Continuation Patterns</a:t>
            </a:r>
            <a:endParaRPr sz="36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grpSp>
        <p:nvGrpSpPr>
          <p:cNvPr id="215" name="Google Shape;215;g1e70e7fc596_0_171"/>
          <p:cNvGrpSpPr/>
          <p:nvPr/>
        </p:nvGrpSpPr>
        <p:grpSpPr>
          <a:xfrm>
            <a:off x="269225" y="1207975"/>
            <a:ext cx="11653549" cy="5376300"/>
            <a:chOff x="269225" y="1207975"/>
            <a:chExt cx="11653549" cy="5376300"/>
          </a:xfrm>
        </p:grpSpPr>
        <p:pic>
          <p:nvPicPr>
            <p:cNvPr id="216" name="Google Shape;216;g1e70e7fc596_0_171"/>
            <p:cNvPicPr preferRelativeResize="0"/>
            <p:nvPr/>
          </p:nvPicPr>
          <p:blipFill rotWithShape="1">
            <a:blip r:embed="rId3">
              <a:alphaModFix/>
            </a:blip>
            <a:srcRect b="4131" l="0" r="0" t="0"/>
            <a:stretch/>
          </p:blipFill>
          <p:spPr>
            <a:xfrm>
              <a:off x="269225" y="1481475"/>
              <a:ext cx="11653549" cy="5102800"/>
            </a:xfrm>
            <a:prstGeom prst="rect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17" name="Google Shape;217;g1e70e7fc596_0_171"/>
            <p:cNvSpPr txBox="1"/>
            <p:nvPr/>
          </p:nvSpPr>
          <p:spPr>
            <a:xfrm>
              <a:off x="4650750" y="1207975"/>
              <a:ext cx="2890500" cy="5541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latin typeface="Calibri"/>
                  <a:ea typeface="Calibri"/>
                  <a:cs typeface="Calibri"/>
                  <a:sym typeface="Calibri"/>
                </a:rPr>
                <a:t>Bearish Flag Pattern</a:t>
              </a:r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79766c6973_1_16"/>
          <p:cNvSpPr txBox="1"/>
          <p:nvPr>
            <p:ph idx="1" type="body"/>
          </p:nvPr>
        </p:nvSpPr>
        <p:spPr>
          <a:xfrm>
            <a:off x="754450" y="1137150"/>
            <a:ext cx="5517900" cy="50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47675" lvl="0" marL="457200" rtl="0" algn="just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3450"/>
              <a:buChar char="●"/>
            </a:pPr>
            <a:r>
              <a:rPr lang="en-US"/>
              <a:t>Trend</a:t>
            </a:r>
            <a:r>
              <a:rPr lang="en-US"/>
              <a:t> Lines</a:t>
            </a:r>
            <a:endParaRPr/>
          </a:p>
          <a:p>
            <a:pPr indent="-447675" lvl="0" marL="457200" rtl="0" algn="just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3450"/>
              <a:buChar char="●"/>
            </a:pPr>
            <a:r>
              <a:rPr lang="en-US"/>
              <a:t>Trend Channels</a:t>
            </a:r>
            <a:endParaRPr/>
          </a:p>
          <a:p>
            <a:pPr indent="-447675" lvl="0" marL="457200" rtl="0" algn="just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3450"/>
              <a:buChar char="●"/>
            </a:pPr>
            <a:r>
              <a:rPr lang="en-US"/>
              <a:t>Ascending, Descending and Horizontal Channels</a:t>
            </a:r>
            <a:endParaRPr/>
          </a:p>
          <a:p>
            <a:pPr indent="-447675" lvl="0" marL="457200" rtl="0" algn="just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3450"/>
              <a:buChar char="●"/>
            </a:pPr>
            <a:r>
              <a:rPr lang="en-US"/>
              <a:t>Triangle Patterns</a:t>
            </a:r>
            <a:endParaRPr/>
          </a:p>
          <a:p>
            <a:pPr indent="-447675" lvl="0" marL="457200" rtl="0" algn="just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3450"/>
              <a:buChar char="●"/>
            </a:pPr>
            <a:r>
              <a:rPr lang="en-US"/>
              <a:t>Continuation  Patterns</a:t>
            </a:r>
            <a:endParaRPr sz="4000"/>
          </a:p>
        </p:txBody>
      </p:sp>
      <p:sp>
        <p:nvSpPr>
          <p:cNvPr id="95" name="Google Shape;95;g279766c6973_1_16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Introduction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96" name="Google Shape;96;g279766c6973_1_16"/>
          <p:cNvPicPr preferRelativeResize="0"/>
          <p:nvPr/>
        </p:nvPicPr>
        <p:blipFill rotWithShape="1">
          <a:blip r:embed="rId3">
            <a:alphaModFix/>
          </a:blip>
          <a:srcRect b="11237" l="0" r="11134" t="0"/>
          <a:stretch/>
        </p:blipFill>
        <p:spPr>
          <a:xfrm>
            <a:off x="5955375" y="1556575"/>
            <a:ext cx="5855626" cy="530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e70e7fc596_0_181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Continuation Patterns</a:t>
            </a:r>
            <a:endParaRPr sz="36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23" name="Google Shape;223;g1e70e7fc596_0_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850" y="1423963"/>
            <a:ext cx="4998775" cy="5228187"/>
          </a:xfrm>
          <a:prstGeom prst="rect">
            <a:avLst/>
          </a:prstGeom>
          <a:noFill/>
          <a:ln cap="flat" cmpd="sng" w="28575">
            <a:solidFill>
              <a:srgbClr val="11111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24" name="Google Shape;224;g1e70e7fc596_0_181"/>
          <p:cNvGrpSpPr/>
          <p:nvPr/>
        </p:nvGrpSpPr>
        <p:grpSpPr>
          <a:xfrm>
            <a:off x="314250" y="1104975"/>
            <a:ext cx="11563475" cy="5547175"/>
            <a:chOff x="314250" y="1104975"/>
            <a:chExt cx="11563475" cy="5547175"/>
          </a:xfrm>
        </p:grpSpPr>
        <p:pic>
          <p:nvPicPr>
            <p:cNvPr id="225" name="Google Shape;225;g1e70e7fc596_0_18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4250" y="1389275"/>
              <a:ext cx="11563475" cy="5262875"/>
            </a:xfrm>
            <a:prstGeom prst="rect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26" name="Google Shape;226;g1e70e7fc596_0_181"/>
            <p:cNvSpPr txBox="1"/>
            <p:nvPr/>
          </p:nvSpPr>
          <p:spPr>
            <a:xfrm>
              <a:off x="4122588" y="1104975"/>
              <a:ext cx="3946800" cy="5541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latin typeface="Calibri"/>
                  <a:ea typeface="Calibri"/>
                  <a:cs typeface="Calibri"/>
                  <a:sym typeface="Calibri"/>
                </a:rPr>
                <a:t>Bullish Pennant Pattern</a:t>
              </a:r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e70e7fc596_0_188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Continuation Patterns</a:t>
            </a:r>
            <a:endParaRPr sz="36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32" name="Google Shape;232;g1e70e7fc596_0_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0300" y="1345100"/>
            <a:ext cx="4869300" cy="526027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33" name="Google Shape;233;g1e70e7fc596_0_188"/>
          <p:cNvGrpSpPr/>
          <p:nvPr/>
        </p:nvGrpSpPr>
        <p:grpSpPr>
          <a:xfrm>
            <a:off x="285626" y="1072900"/>
            <a:ext cx="11598650" cy="5532475"/>
            <a:chOff x="285626" y="1072900"/>
            <a:chExt cx="11598650" cy="5532475"/>
          </a:xfrm>
        </p:grpSpPr>
        <p:pic>
          <p:nvPicPr>
            <p:cNvPr id="234" name="Google Shape;234;g1e70e7fc596_0_1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626" y="1345100"/>
              <a:ext cx="11598650" cy="5260275"/>
            </a:xfrm>
            <a:prstGeom prst="rect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35" name="Google Shape;235;g1e70e7fc596_0_188"/>
            <p:cNvSpPr txBox="1"/>
            <p:nvPr/>
          </p:nvSpPr>
          <p:spPr>
            <a:xfrm>
              <a:off x="4255950" y="1072900"/>
              <a:ext cx="3680100" cy="5541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latin typeface="Calibri"/>
                  <a:ea typeface="Calibri"/>
                  <a:cs typeface="Calibri"/>
                  <a:sym typeface="Calibri"/>
                </a:rPr>
                <a:t>Bearish Pennant Pattern</a:t>
              </a:r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7a469f5a73_0_0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Trend Lines</a:t>
            </a:r>
            <a:endParaRPr sz="36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02" name="Google Shape;102;g27a469f5a73_0_0"/>
          <p:cNvSpPr txBox="1"/>
          <p:nvPr/>
        </p:nvSpPr>
        <p:spPr>
          <a:xfrm>
            <a:off x="383225" y="1195850"/>
            <a:ext cx="62175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latin typeface="Calibri"/>
                <a:ea typeface="Calibri"/>
                <a:cs typeface="Calibri"/>
                <a:sym typeface="Calibri"/>
              </a:rPr>
              <a:t>Discussed in Previous Lecture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g27a469f5a7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075" y="2139100"/>
            <a:ext cx="9717850" cy="44827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Trend Channels</a:t>
            </a:r>
            <a:endParaRPr sz="36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643100" y="1414275"/>
            <a:ext cx="8195400" cy="26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Font typeface="Calibri"/>
              <a:buChar char="●"/>
            </a:pPr>
            <a:r>
              <a:rPr lang="en-US" sz="2900">
                <a:latin typeface="Calibri"/>
                <a:ea typeface="Calibri"/>
                <a:cs typeface="Calibri"/>
                <a:sym typeface="Calibri"/>
              </a:rPr>
              <a:t>Asset —&gt; Between two parallel trend lines. 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Font typeface="Calibri"/>
              <a:buChar char="●"/>
            </a:pPr>
            <a:r>
              <a:rPr lang="en-US" sz="2900">
                <a:latin typeface="Calibri"/>
                <a:ea typeface="Calibri"/>
                <a:cs typeface="Calibri"/>
                <a:sym typeface="Calibri"/>
              </a:rPr>
              <a:t>Formed through four contact points. 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  <a:p>
            <a:pPr indent="-4127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Font typeface="Calibri"/>
              <a:buChar char="➔"/>
            </a:pPr>
            <a:r>
              <a:rPr lang="en-US" sz="2900">
                <a:latin typeface="Calibri"/>
                <a:ea typeface="Calibri"/>
                <a:cs typeface="Calibri"/>
                <a:sym typeface="Calibri"/>
              </a:rPr>
              <a:t>Two Highs 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  <a:p>
            <a:pPr indent="-4127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Font typeface="Calibri"/>
              <a:buChar char="➔"/>
            </a:pPr>
            <a:r>
              <a:rPr lang="en-US" sz="2900">
                <a:latin typeface="Calibri"/>
                <a:ea typeface="Calibri"/>
                <a:cs typeface="Calibri"/>
                <a:sym typeface="Calibri"/>
              </a:rPr>
              <a:t>Two Lows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2"/>
          <p:cNvPicPr preferRelativeResize="0"/>
          <p:nvPr/>
        </p:nvPicPr>
        <p:blipFill rotWithShape="1">
          <a:blip r:embed="rId3">
            <a:alphaModFix/>
          </a:blip>
          <a:srcRect b="0" l="2378" r="2843" t="0"/>
          <a:stretch/>
        </p:blipFill>
        <p:spPr>
          <a:xfrm>
            <a:off x="6036800" y="2882650"/>
            <a:ext cx="5858250" cy="379352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79766c6973_1_21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Trend Channels</a:t>
            </a:r>
            <a:endParaRPr sz="36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16" name="Google Shape;116;g279766c6973_1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225" y="1178575"/>
            <a:ext cx="11741551" cy="545747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7a469f5a73_0_445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Ascending, Descending and Horizontal Channel</a:t>
            </a:r>
            <a:endParaRPr sz="36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22" name="Google Shape;122;g27a469f5a73_0_445"/>
          <p:cNvSpPr txBox="1"/>
          <p:nvPr/>
        </p:nvSpPr>
        <p:spPr>
          <a:xfrm>
            <a:off x="628875" y="1142975"/>
            <a:ext cx="109416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If a price does break out then after break out it comes back for retesting once.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If re-testing is successful then you can proceed with the next breakout pattern. 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g27a469f5a73_0_4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625" y="4019675"/>
            <a:ext cx="6530751" cy="260972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e70e7fc596_0_14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Ascending Channel</a:t>
            </a:r>
            <a:endParaRPr sz="36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29" name="Google Shape;129;g1e70e7fc596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763" y="1194850"/>
            <a:ext cx="11650475" cy="5398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0" name="Google Shape;130;g1e70e7fc596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775" y="1194850"/>
            <a:ext cx="11650450" cy="5398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31" name="Google Shape;131;g1e70e7fc596_0_14"/>
          <p:cNvGrpSpPr/>
          <p:nvPr/>
        </p:nvGrpSpPr>
        <p:grpSpPr>
          <a:xfrm>
            <a:off x="7558100" y="1357375"/>
            <a:ext cx="2361750" cy="1764300"/>
            <a:chOff x="7558100" y="1357375"/>
            <a:chExt cx="2361750" cy="1764300"/>
          </a:xfrm>
        </p:grpSpPr>
        <p:sp>
          <p:nvSpPr>
            <p:cNvPr id="132" name="Google Shape;132;g1e70e7fc596_0_14"/>
            <p:cNvSpPr txBox="1"/>
            <p:nvPr/>
          </p:nvSpPr>
          <p:spPr>
            <a:xfrm>
              <a:off x="7614950" y="1357375"/>
              <a:ext cx="2304900" cy="12468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300">
                  <a:solidFill>
                    <a:srgbClr val="1155CC"/>
                  </a:solidFill>
                  <a:latin typeface="Calibri"/>
                  <a:ea typeface="Calibri"/>
                  <a:cs typeface="Calibri"/>
                  <a:sym typeface="Calibri"/>
                </a:rPr>
                <a:t>Asset revisiting the channel after a breakout.</a:t>
              </a:r>
              <a:endParaRPr b="1" sz="23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3" name="Google Shape;133;g1e70e7fc596_0_14"/>
            <p:cNvCxnSpPr/>
            <p:nvPr/>
          </p:nvCxnSpPr>
          <p:spPr>
            <a:xfrm flipH="1" rot="10800000">
              <a:off x="7558100" y="2637775"/>
              <a:ext cx="355500" cy="483900"/>
            </a:xfrm>
            <a:prstGeom prst="straightConnector1">
              <a:avLst/>
            </a:prstGeom>
            <a:noFill/>
            <a:ln cap="flat" cmpd="sng" w="28575">
              <a:solidFill>
                <a:srgbClr val="1155CC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g1e70e7fc596_0_46"/>
          <p:cNvPicPr preferRelativeResize="0"/>
          <p:nvPr/>
        </p:nvPicPr>
        <p:blipFill rotWithShape="1">
          <a:blip r:embed="rId3">
            <a:alphaModFix/>
          </a:blip>
          <a:srcRect b="0" l="0" r="0" t="2324"/>
          <a:stretch/>
        </p:blipFill>
        <p:spPr>
          <a:xfrm>
            <a:off x="3467888" y="228438"/>
            <a:ext cx="5256225" cy="6401124"/>
          </a:xfrm>
          <a:prstGeom prst="rect">
            <a:avLst/>
          </a:prstGeom>
          <a:noFill/>
          <a:ln cap="flat" cmpd="sng" w="28575">
            <a:solidFill>
              <a:srgbClr val="11111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79766c6973_1_135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Triangle Patterns</a:t>
            </a:r>
            <a:endParaRPr sz="36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45" name="Google Shape;145;g279766c6973_1_135"/>
          <p:cNvSpPr txBox="1"/>
          <p:nvPr/>
        </p:nvSpPr>
        <p:spPr>
          <a:xfrm>
            <a:off x="511100" y="1428000"/>
            <a:ext cx="5862000" cy="3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Symmetrical Triangle:</a:t>
            </a: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●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Breakout: Either Way if a symmetrical triangle is formed. 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●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After breakout, Wait for retesting. 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●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Rule of thumb: 3 Candle sticks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g279766c6973_1_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2200" y="1855350"/>
            <a:ext cx="5701926" cy="337327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seecs</dc:creator>
</cp:coreProperties>
</file>